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CBF368-C0F5-41F1-AE0D-17982D2B5A3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E0278E-4435-486E-BA56-7BEACAA54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cs typeface="Aharoni" pitchFamily="2" charset="-79"/>
              </a:rPr>
              <a:t>Что общего в этих словах?</a:t>
            </a:r>
            <a:endParaRPr lang="ru-RU" sz="3200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97657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Гр…за, </a:t>
            </a:r>
            <a:r>
              <a:rPr lang="ru-RU" sz="5400" dirty="0" err="1" smtClean="0">
                <a:solidFill>
                  <a:srgbClr val="FF0000"/>
                </a:solidFill>
              </a:rPr>
              <a:t>сум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  <a:r>
              <a:rPr lang="ru-RU" sz="5400" dirty="0" err="1" smtClean="0">
                <a:solidFill>
                  <a:srgbClr val="FF0000"/>
                </a:solidFill>
              </a:rPr>
              <a:t>рки</a:t>
            </a:r>
            <a:r>
              <a:rPr lang="ru-RU" sz="5400" dirty="0" smtClean="0">
                <a:solidFill>
                  <a:srgbClr val="FF0000"/>
                </a:solidFill>
              </a:rPr>
              <a:t>, </a:t>
            </a:r>
            <a:r>
              <a:rPr lang="ru-RU" sz="5400" dirty="0" err="1" smtClean="0">
                <a:solidFill>
                  <a:srgbClr val="FF0000"/>
                </a:solidFill>
              </a:rPr>
              <a:t>цв</a:t>
            </a:r>
            <a:r>
              <a:rPr lang="ru-RU" sz="5400" dirty="0" smtClean="0">
                <a:solidFill>
                  <a:srgbClr val="FF0000"/>
                </a:solidFill>
              </a:rPr>
              <a:t>…ток, с…</a:t>
            </a:r>
            <a:r>
              <a:rPr lang="ru-RU" sz="5400" dirty="0" err="1" smtClean="0">
                <a:solidFill>
                  <a:srgbClr val="FF0000"/>
                </a:solidFill>
              </a:rPr>
              <a:t>нева</a:t>
            </a:r>
            <a:r>
              <a:rPr lang="ru-RU" sz="5400" dirty="0" smtClean="0">
                <a:solidFill>
                  <a:srgbClr val="FF0000"/>
                </a:solidFill>
              </a:rPr>
              <a:t>, белила, т…</a:t>
            </a:r>
            <a:r>
              <a:rPr lang="ru-RU" sz="5400" dirty="0" err="1" smtClean="0">
                <a:solidFill>
                  <a:srgbClr val="FF0000"/>
                </a:solidFill>
              </a:rPr>
              <a:t>мнота</a:t>
            </a:r>
            <a:r>
              <a:rPr lang="ru-RU" sz="5400" dirty="0" smtClean="0">
                <a:solidFill>
                  <a:srgbClr val="FF0000"/>
                </a:solidFill>
              </a:rPr>
              <a:t>, б…</a:t>
            </a:r>
            <a:r>
              <a:rPr lang="ru-RU" sz="5400" dirty="0" err="1" smtClean="0">
                <a:solidFill>
                  <a:srgbClr val="FF0000"/>
                </a:solidFill>
              </a:rPr>
              <a:t>лизна</a:t>
            </a:r>
            <a:r>
              <a:rPr lang="ru-RU" sz="4400" dirty="0" smtClean="0">
                <a:solidFill>
                  <a:srgbClr val="FF0000"/>
                </a:solidFill>
              </a:rPr>
              <a:t>.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000504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Выделите  те имена существительные, которые имеют форму только множественного числа.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В каком числе стоят остальные?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Запишите словосочетания с существительными, которые имеют форму только единственного числа, в один столбик, а с существительными, которые имеют форму только множественного числа,— в другой столбик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Березовые </a:t>
            </a:r>
            <a:r>
              <a:rPr lang="ru-RU" dirty="0"/>
              <a:t>дрова; ранние заморозки; мягкий воск; цементная пыль; сломались перила; новая мебель; разбились очки; остановились часы; точные весы; душистое мыло.</a:t>
            </a:r>
          </a:p>
          <a:p>
            <a:r>
              <a:rPr lang="ru-RU" dirty="0"/>
              <a:t>Расцвела сирень; хорошая погода; золотая пшеница; наступили каникулы; спортивная обувь; мелкие деньги; красные чернила; чистое белье.</a:t>
            </a:r>
          </a:p>
          <a:p>
            <a:r>
              <a:rPr lang="ru-RU" dirty="0"/>
              <a:t>Искренний смех; светлые кудри; верная дружба; веселые именины; лишние хлопоты.</a:t>
            </a:r>
          </a:p>
          <a:p>
            <a:r>
              <a:rPr lang="ru-RU" dirty="0"/>
              <a:t>Цветная капуста; свежие дрожжи; липовый мед, вкусные пельмени; черный перец.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202706"/>
      </p:ext>
    </p:extLst>
  </p:cSld>
  <p:clrMapOvr>
    <a:masterClrMapping/>
  </p:clrMapOvr>
  <p:transition spd="med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Поставьте ударения на именах существительных.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83560"/>
            <a:ext cx="8363272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Старинный </a:t>
            </a:r>
            <a:r>
              <a:rPr lang="ru-RU" dirty="0"/>
              <a:t>фарфор; узбекский хлопок; прочный цемент; первоклассный каучук; хороший силос; наша молодежь; летняя страда; еловая хвоя; сухой хворост; </a:t>
            </a:r>
            <a:r>
              <a:rPr lang="ru-RU" dirty="0" smtClean="0"/>
              <a:t>молодой </a:t>
            </a:r>
            <a:r>
              <a:rPr lang="ru-RU" dirty="0"/>
              <a:t>щавель; красная свекла; продолжительная засуха; слепая ненависть; беспричинная злоба.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036600"/>
      </p:ext>
    </p:extLst>
  </p:cSld>
  <p:clrMapOvr>
    <a:masterClrMapping/>
  </p:clrMapOvr>
  <p:transition spd="med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22863"/>
      </p:ext>
    </p:extLst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Имена существительные, имеющие только форму единственного числа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русского языка в 5 классе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Остальные имена существительные запишите во множественном числе.</a:t>
            </a:r>
          </a:p>
          <a:p>
            <a:endParaRPr lang="ru-RU" sz="4000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Нас не оставляют равнодушными вопросы о честностях и трудолюбиях.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Прочитайте назовите те имена сущ. , которые имеют форму только единственного числа.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14554"/>
            <a:ext cx="7772400" cy="4141006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Каучук, школа, фарфор, цемент, мороз, свёкла, силос, щавель, хлопок, зима.</a:t>
            </a:r>
            <a:endParaRPr lang="ru-RU" sz="4000" b="1" i="1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упражнение и сформулируйте задание.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Студенч</a:t>
            </a:r>
            <a:r>
              <a:rPr lang="ru-RU" sz="3200" dirty="0" smtClean="0">
                <a:solidFill>
                  <a:srgbClr val="FF0000"/>
                </a:solidFill>
              </a:rPr>
              <a:t>…</a:t>
            </a:r>
            <a:r>
              <a:rPr lang="ru-RU" sz="3200" dirty="0" err="1" smtClean="0">
                <a:solidFill>
                  <a:srgbClr val="FF0000"/>
                </a:solidFill>
              </a:rPr>
              <a:t>ство</a:t>
            </a:r>
            <a:r>
              <a:rPr lang="ru-RU" sz="3200" dirty="0" smtClean="0">
                <a:solidFill>
                  <a:srgbClr val="FF0000"/>
                </a:solidFill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</a:rPr>
              <a:t>уч</a:t>
            </a:r>
            <a:r>
              <a:rPr lang="ru-RU" sz="3200" dirty="0" smtClean="0">
                <a:solidFill>
                  <a:srgbClr val="FF0000"/>
                </a:solidFill>
              </a:rPr>
              <a:t>…</a:t>
            </a:r>
            <a:r>
              <a:rPr lang="ru-RU" sz="3200" dirty="0" err="1" smtClean="0">
                <a:solidFill>
                  <a:srgbClr val="FF0000"/>
                </a:solidFill>
              </a:rPr>
              <a:t>тельство</a:t>
            </a:r>
            <a:r>
              <a:rPr lang="ru-RU" sz="3200" dirty="0" smtClean="0">
                <a:solidFill>
                  <a:srgbClr val="FF0000"/>
                </a:solidFill>
              </a:rPr>
              <a:t> 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К…</a:t>
            </a:r>
            <a:r>
              <a:rPr lang="ru-RU" sz="3200" dirty="0" err="1" smtClean="0">
                <a:solidFill>
                  <a:srgbClr val="FF0000"/>
                </a:solidFill>
              </a:rPr>
              <a:t>росин</a:t>
            </a:r>
            <a:r>
              <a:rPr lang="ru-RU" sz="3200" dirty="0" smtClean="0">
                <a:solidFill>
                  <a:srgbClr val="FF0000"/>
                </a:solidFill>
              </a:rPr>
              <a:t>, м…л…ко 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Т…</a:t>
            </a:r>
            <a:r>
              <a:rPr lang="ru-RU" sz="3200" dirty="0" err="1" smtClean="0">
                <a:solidFill>
                  <a:srgbClr val="FF0000"/>
                </a:solidFill>
              </a:rPr>
              <a:t>мнота</a:t>
            </a:r>
            <a:r>
              <a:rPr lang="ru-RU" sz="3200" dirty="0" smtClean="0">
                <a:solidFill>
                  <a:srgbClr val="FF0000"/>
                </a:solidFill>
              </a:rPr>
              <a:t>, с…</a:t>
            </a:r>
            <a:r>
              <a:rPr lang="ru-RU" sz="3200" dirty="0" err="1" smtClean="0">
                <a:solidFill>
                  <a:srgbClr val="FF0000"/>
                </a:solidFill>
              </a:rPr>
              <a:t>нева</a:t>
            </a:r>
            <a:r>
              <a:rPr lang="ru-RU" sz="3200" dirty="0" smtClean="0">
                <a:solidFill>
                  <a:srgbClr val="FF0000"/>
                </a:solidFill>
              </a:rPr>
              <a:t> 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Дружба, любо…</a:t>
            </a:r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rgbClr val="FF0000"/>
                </a:solidFill>
              </a:rPr>
              <a:t> …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Слова для справок: б…</a:t>
            </a:r>
            <a:r>
              <a:rPr lang="ru-RU" sz="3200" dirty="0" err="1" smtClean="0">
                <a:solidFill>
                  <a:srgbClr val="FFFF00"/>
                </a:solidFill>
              </a:rPr>
              <a:t>нзин</a:t>
            </a:r>
            <a:r>
              <a:rPr lang="ru-RU" sz="3200" dirty="0" smtClean="0">
                <a:solidFill>
                  <a:srgbClr val="FFFF00"/>
                </a:solidFill>
              </a:rPr>
              <a:t>, </a:t>
            </a:r>
            <a:r>
              <a:rPr lang="ru-RU" sz="3200" dirty="0" err="1" smtClean="0">
                <a:solidFill>
                  <a:srgbClr val="FFFF00"/>
                </a:solidFill>
              </a:rPr>
              <a:t>кр</a:t>
            </a:r>
            <a:r>
              <a:rPr lang="ru-RU" sz="3200" dirty="0" smtClean="0">
                <a:solidFill>
                  <a:srgbClr val="FFFF00"/>
                </a:solidFill>
              </a:rPr>
              <a:t>…</a:t>
            </a:r>
            <a:r>
              <a:rPr lang="ru-RU" sz="3200" dirty="0" err="1" smtClean="0">
                <a:solidFill>
                  <a:srgbClr val="FFFF00"/>
                </a:solidFill>
              </a:rPr>
              <a:t>стьянство</a:t>
            </a:r>
            <a:r>
              <a:rPr lang="ru-RU" sz="3200" dirty="0" smtClean="0">
                <a:solidFill>
                  <a:srgbClr val="FFFF00"/>
                </a:solidFill>
              </a:rPr>
              <a:t>, смелость, м…л…</a:t>
            </a:r>
            <a:r>
              <a:rPr lang="ru-RU" sz="3200" dirty="0" err="1" smtClean="0">
                <a:solidFill>
                  <a:srgbClr val="FFFF00"/>
                </a:solidFill>
              </a:rPr>
              <a:t>дёжь</a:t>
            </a:r>
            <a:r>
              <a:rPr lang="ru-RU" sz="3200" dirty="0" smtClean="0">
                <a:solidFill>
                  <a:srgbClr val="FFFF00"/>
                </a:solidFill>
              </a:rPr>
              <a:t>, лень, б…</a:t>
            </a:r>
            <a:r>
              <a:rPr lang="ru-RU" sz="3200" dirty="0" err="1" smtClean="0">
                <a:solidFill>
                  <a:srgbClr val="FFFF00"/>
                </a:solidFill>
              </a:rPr>
              <a:t>лизна</a:t>
            </a:r>
            <a:r>
              <a:rPr lang="ru-RU" sz="3200" dirty="0" smtClean="0">
                <a:solidFill>
                  <a:srgbClr val="FFFF00"/>
                </a:solidFill>
              </a:rPr>
              <a:t>, ж…</a:t>
            </a:r>
            <a:r>
              <a:rPr lang="ru-RU" sz="3200" dirty="0" err="1" smtClean="0">
                <a:solidFill>
                  <a:srgbClr val="FFFF00"/>
                </a:solidFill>
              </a:rPr>
              <a:t>лезо</a:t>
            </a:r>
            <a:r>
              <a:rPr lang="ru-RU" sz="3200" dirty="0" smtClean="0">
                <a:solidFill>
                  <a:srgbClr val="FFFF00"/>
                </a:solidFill>
              </a:rPr>
              <a:t>, ярость, злоба, тьма, уд…</a:t>
            </a:r>
            <a:r>
              <a:rPr lang="ru-RU" sz="3200" dirty="0" err="1" smtClean="0">
                <a:solidFill>
                  <a:srgbClr val="FFFF00"/>
                </a:solidFill>
              </a:rPr>
              <a:t>вление</a:t>
            </a:r>
            <a:r>
              <a:rPr lang="ru-RU" sz="3200" dirty="0" smtClean="0">
                <a:solidFill>
                  <a:srgbClr val="FFFF00"/>
                </a:solidFill>
              </a:rPr>
              <a:t>, мрак, потёмки.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Подчеркните существительные,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имеющие </a:t>
            </a:r>
            <a:r>
              <a:rPr lang="ru-RU" sz="2400" dirty="0"/>
              <a:t>форму только единственного числа.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628800"/>
            <a:ext cx="8964488" cy="51480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Кукуруза </a:t>
            </a:r>
            <a:r>
              <a:rPr lang="ru-RU" dirty="0"/>
              <a:t>в Европу была привезена как красивое растение для садов 400 лет назад из Мексики, где ее возделывали как единственное хлебное растение. Половина земного шара питается рисом. Родина картофеля — берега Чили и горы Перу. Петр I прислал в Россию из Роттердама (Голландия) мешок картофеля Шереметеву и приказал разослать начальникам областей, чтобы разводили. В Канаде распространены русские сорта пшеницы. Озимую пшеницу сеют осенью. В средние века перец ценили на вес золота. Капуста была известна еще жителям Древнего Египта. Вареную капусту египтяне подавали в конце обеда как сладкое блюдо. Сахар в Европе появился во времена крестовых походов. Древние славяне применяли лук как лекарство от многих болезней: от бессонницы, при и травлении, от головной </a:t>
            </a:r>
            <a:r>
              <a:rPr lang="ru-RU" dirty="0" smtClean="0"/>
              <a:t>боли.</a:t>
            </a:r>
            <a:endParaRPr lang="ru-RU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Допишите предложения, вставляя существительные, имеющие форму только единственного числа.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В гастроном поступили необходимые продукты: … .</a:t>
            </a:r>
          </a:p>
          <a:p>
            <a:r>
              <a:rPr lang="ru-RU" dirty="0"/>
              <a:t>2. В недрах к нашей страны есть много полезных ископаемых: … .</a:t>
            </a:r>
          </a:p>
          <a:p>
            <a:r>
              <a:rPr lang="ru-RU" dirty="0"/>
              <a:t>3. Летом мы собираем в лесу ягоды: … .</a:t>
            </a:r>
          </a:p>
          <a:p>
            <a:r>
              <a:rPr lang="ru-RU" dirty="0"/>
              <a:t>4. Положительные качества человека: … .</a:t>
            </a:r>
          </a:p>
          <a:p>
            <a:r>
              <a:rPr lang="ru-RU" dirty="0"/>
              <a:t>Отрицательные качества человека: … .</a:t>
            </a:r>
          </a:p>
          <a:p>
            <a:r>
              <a:rPr lang="ru-RU" dirty="0"/>
              <a:t>5. В огороде мы посеяли … и посадили …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443850"/>
      </p:ext>
    </p:extLst>
  </p:cSld>
  <p:clrMapOvr>
    <a:masterClrMapping/>
  </p:clrMapOvr>
  <p:transition spd="med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Подчеркните существительные, имеющие форму только множественного числа.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51845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1</a:t>
            </a:r>
            <a:r>
              <a:rPr lang="ru-RU" dirty="0"/>
              <a:t>. Мы любим играть в жмурки, прятки, горелки и в баскетбол. 2. Отец с братом играют в шашки и шахматы. 3. Детям купили новые лыжи и санки. 4. Рано начались заморозки. 5. Зимние каникулы мы провели весело. 6. Летом в саду поставили скамейки и установили качели. 7. Для практических занятий по труду приобрели пилы, клещи, щипцы, плоскогубцы, а для работы в саду — лопаты, вилы и грабли. 8. Для новой квартиры купили красивые обои и люстры. 9. Мальчикам купили спортивные рубашки, брюки и ботинки. 10. Мы не спали целые сутки. 11. В недрах земли много полезных ископаемых. 12. Раненого положили на носилки. 13. Потерялись маленькие ножницы и катушки черных ниток.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518172"/>
      </p:ext>
    </p:extLst>
  </p:cSld>
  <p:clrMapOvr>
    <a:masterClrMapping/>
  </p:clrMapOvr>
  <p:transition spd="med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576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Что общего в этих словах?</vt:lpstr>
      <vt:lpstr>Имена существительные, имеющие только форму единственного числа</vt:lpstr>
      <vt:lpstr>Презентация PowerPoint</vt:lpstr>
      <vt:lpstr>Презентация PowerPoint</vt:lpstr>
      <vt:lpstr>Прочитайте назовите те имена сущ. , которые имеют форму только единственного числа.</vt:lpstr>
      <vt:lpstr>Прочитайте упражнение и сформулируйте задание.</vt:lpstr>
      <vt:lpstr>Подчеркните существительные,  имеющие форму только единственного числа. </vt:lpstr>
      <vt:lpstr>Допишите предложения, вставляя существительные, имеющие форму только единственного числа. </vt:lpstr>
      <vt:lpstr>Подчеркните существительные, имеющие форму только множественного числа. </vt:lpstr>
      <vt:lpstr>Запишите словосочетания с существительными, которые имеют форму только единственного числа, в один столбик, а с существительными, которые имеют форму только множественного числа,— в другой столбик </vt:lpstr>
      <vt:lpstr>Поставьте ударения на именах существительных.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 в этих словах?</dc:title>
  <dc:creator>1</dc:creator>
  <cp:lastModifiedBy>Вера</cp:lastModifiedBy>
  <cp:revision>6</cp:revision>
  <dcterms:created xsi:type="dcterms:W3CDTF">2013-04-14T16:06:52Z</dcterms:created>
  <dcterms:modified xsi:type="dcterms:W3CDTF">2017-03-09T16:28:17Z</dcterms:modified>
</cp:coreProperties>
</file>